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3" r:id="rId3"/>
    <p:sldId id="257" r:id="rId4"/>
    <p:sldId id="279" r:id="rId5"/>
    <p:sldId id="271" r:id="rId6"/>
    <p:sldId id="273" r:id="rId7"/>
    <p:sldId id="28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l Grønlien" initials="SG" lastIdx="0" clrIdx="0">
    <p:extLst>
      <p:ext uri="{19B8F6BF-5375-455C-9EA6-DF929625EA0E}">
        <p15:presenceInfo xmlns:p15="http://schemas.microsoft.com/office/powerpoint/2012/main" userId="S-1-5-21-1370250876-1709593646-2220234579-191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7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6F31-E9CE-4037-B177-2348B0068088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A8FFD-050F-4827-AD0D-AB0A9E1A23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59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Som</a:t>
            </a:r>
            <a:r>
              <a:rPr lang="nb-NO" baseline="0" dirty="0" smtClean="0"/>
              <a:t> å jo</a:t>
            </a:r>
            <a:r>
              <a:rPr lang="nb-NO" dirty="0" smtClean="0"/>
              <a:t>bbe i «blinde</a:t>
            </a:r>
            <a:r>
              <a:rPr lang="nb-NO" baseline="0" dirty="0" smtClean="0"/>
              <a:t>» </a:t>
            </a:r>
            <a:r>
              <a:rPr lang="nb-NO" baseline="0" dirty="0" smtClean="0"/>
              <a:t>til </a:t>
            </a:r>
            <a:r>
              <a:rPr lang="nb-NO" baseline="0" dirty="0" smtClean="0"/>
              <a:t>«jeg </a:t>
            </a:r>
            <a:r>
              <a:rPr lang="nb-NO" baseline="0" dirty="0" smtClean="0"/>
              <a:t>kan velge å </a:t>
            </a:r>
            <a:r>
              <a:rPr lang="nb-NO" baseline="0" dirty="0" smtClean="0"/>
              <a:t>se»</a:t>
            </a:r>
            <a:endParaRPr lang="nb-NO" baseline="0" dirty="0" smtClean="0"/>
          </a:p>
          <a:p>
            <a:r>
              <a:rPr lang="nb-NO" baseline="0" dirty="0" smtClean="0"/>
              <a:t>alltid mer opplysninger i en situasjon enn det som blir overført ved et intervju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8FFD-050F-4827-AD0D-AB0A9E1A239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26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8FFD-050F-4827-AD0D-AB0A9E1A239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03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Brukes i tillegg til «gammel arbeidsmetodikk» </a:t>
            </a:r>
            <a:r>
              <a:rPr lang="nb-NO" baseline="0" dirty="0" smtClean="0"/>
              <a:t> som er utspørring og lytting</a:t>
            </a:r>
            <a:endParaRPr lang="nb-NO" dirty="0" smtClean="0"/>
          </a:p>
          <a:p>
            <a:r>
              <a:rPr lang="nb-NO" dirty="0" smtClean="0"/>
              <a:t>OBS! Det kan ikke forsinke at førstehjelp blir utført eller at ambulanse/ressurs blir varslet</a:t>
            </a:r>
          </a:p>
          <a:p>
            <a:r>
              <a:rPr lang="nb-NO" dirty="0" smtClean="0"/>
              <a:t>Det kan ikke føre til at vi risikerer å miste forbindelsen med innringer (</a:t>
            </a:r>
            <a:r>
              <a:rPr lang="nb-NO" dirty="0" err="1" smtClean="0"/>
              <a:t>pga</a:t>
            </a:r>
            <a:r>
              <a:rPr lang="nb-NO" dirty="0" smtClean="0"/>
              <a:t> batteri kapasitet/dekning)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8FFD-050F-4827-AD0D-AB0A9E1A239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8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Etterlengtet verktøy</a:t>
            </a:r>
            <a:r>
              <a:rPr lang="nb-NO" baseline="0" dirty="0" smtClean="0"/>
              <a:t> – «tenk så mye lettere det hadde vært om jeg hadde sett»</a:t>
            </a:r>
            <a:r>
              <a:rPr lang="nb-NO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men KAPASITETEN</a:t>
            </a:r>
            <a:r>
              <a:rPr lang="nb-NO" baseline="0" dirty="0" smtClean="0"/>
              <a:t> </a:t>
            </a:r>
            <a:r>
              <a:rPr lang="nb-NO" dirty="0" smtClean="0"/>
              <a:t>til innringer er ikke alltid den beste, da er et ikke så lett allikevel</a:t>
            </a:r>
            <a:r>
              <a:rPr lang="nb-NO" dirty="0" smtClean="0"/>
              <a:t>… høy puls, stress, </a:t>
            </a:r>
            <a:r>
              <a:rPr lang="nb-NO" dirty="0" err="1" smtClean="0"/>
              <a:t>koas</a:t>
            </a:r>
            <a:r>
              <a:rPr lang="nb-NO" dirty="0" smtClean="0"/>
              <a:t>! vanskelig å få satt </a:t>
            </a:r>
            <a:r>
              <a:rPr lang="nb-NO" dirty="0" err="1" smtClean="0"/>
              <a:t>tlf</a:t>
            </a:r>
            <a:r>
              <a:rPr lang="nb-NO" baseline="0" dirty="0" smtClean="0"/>
              <a:t> på </a:t>
            </a:r>
            <a:r>
              <a:rPr lang="nb-NO" baseline="0" dirty="0" err="1" smtClean="0"/>
              <a:t>høytaler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8FFD-050F-4827-AD0D-AB0A9E1A239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0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</a:t>
            </a:r>
            <a:r>
              <a:rPr lang="nb-NO" baseline="0" dirty="0" smtClean="0"/>
              <a:t> kan vi hente ut av disse evalueringene - diverse statistikk, </a:t>
            </a:r>
            <a:r>
              <a:rPr lang="nb-NO" baseline="0" dirty="0" smtClean="0"/>
              <a:t>antall samtaler, samtalelengde, </a:t>
            </a:r>
            <a:r>
              <a:rPr lang="nb-NO" baseline="0" dirty="0" smtClean="0"/>
              <a:t>hvilke operatører som bruker det mye og lite , hvilke typer hendelser, og mye mer…. </a:t>
            </a:r>
            <a:r>
              <a:rPr lang="nb-NO" baseline="0" dirty="0" err="1" smtClean="0"/>
              <a:t>Gjennomsnittlit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samatle</a:t>
            </a:r>
            <a:r>
              <a:rPr lang="nb-NO" baseline="0" dirty="0" smtClean="0"/>
              <a:t> tid 3.min + 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4 gjennomsnittlig «vanlig samtale tid»</a:t>
            </a:r>
          </a:p>
          <a:p>
            <a:r>
              <a:rPr lang="nb-NO" baseline="0" dirty="0" smtClean="0"/>
              <a:t>Når bruker vi det mest?</a:t>
            </a:r>
          </a:p>
          <a:p>
            <a:r>
              <a:rPr lang="nb-NO" baseline="0" dirty="0" smtClean="0"/>
              <a:t>På de mindre alvorlige henvendelsene…. «det blør som bare det!»  størrelse sår kutt, mengde blod </a:t>
            </a:r>
            <a:r>
              <a:rPr lang="nb-NO" baseline="0" dirty="0" err="1" smtClean="0"/>
              <a:t>etc</a:t>
            </a:r>
            <a:r>
              <a:rPr lang="nb-NO" baseline="0" dirty="0" smtClean="0"/>
              <a:t> er det en </a:t>
            </a:r>
            <a:r>
              <a:rPr lang="nb-NO" baseline="0" dirty="0" err="1" smtClean="0"/>
              <a:t>feilstlling</a:t>
            </a:r>
            <a:r>
              <a:rPr lang="nb-NO" baseline="0" dirty="0" smtClean="0"/>
              <a:t> eller er det </a:t>
            </a:r>
            <a:r>
              <a:rPr lang="nb-NO" baseline="0" dirty="0" err="1" smtClean="0"/>
              <a:t>un</a:t>
            </a:r>
            <a:r>
              <a:rPr lang="nb-NO" baseline="0" dirty="0" smtClean="0"/>
              <a:t> en hevelse – ikke alle klarer forklare det riktig – selv om vi stiller gode spørsmål eller forklarer dem hva de skal se etter</a:t>
            </a:r>
          </a:p>
          <a:p>
            <a:r>
              <a:rPr lang="nb-NO" dirty="0" smtClean="0"/>
              <a:t>Eks: puster pasienten,</a:t>
            </a:r>
            <a:r>
              <a:rPr lang="nb-NO" baseline="0" dirty="0" smtClean="0"/>
              <a:t> er dette en bevisstløs pas? Bilde av bilen – dette ville ikke vært så lett å forstå selv om innringer forklarte det…. (ikke en hendelse fra vårt distrikt)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8FFD-050F-4827-AD0D-AB0A9E1A239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00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 på hva evalueringen</a:t>
            </a:r>
            <a:r>
              <a:rPr lang="nb-NO" baseline="0" dirty="0" smtClean="0"/>
              <a:t> gir oss av informasjon</a:t>
            </a:r>
          </a:p>
          <a:p>
            <a:r>
              <a:rPr lang="nb-NO" baseline="0" dirty="0" smtClean="0"/>
              <a:t>Rett transport til rett tid – bruker ressursene våre enda bedre -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8FFD-050F-4827-AD0D-AB0A9E1A239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0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Eksempler: </a:t>
            </a:r>
            <a:r>
              <a:rPr lang="nb-NO" dirty="0" smtClean="0"/>
              <a:t>hjertestans</a:t>
            </a:r>
            <a:r>
              <a:rPr lang="nb-NO" baseline="0" dirty="0" smtClean="0"/>
              <a:t>? </a:t>
            </a:r>
            <a:r>
              <a:rPr lang="nb-NO" baseline="0" dirty="0" smtClean="0"/>
              <a:t>– puster pas?  </a:t>
            </a:r>
          </a:p>
          <a:p>
            <a:r>
              <a:rPr lang="nb-NO" baseline="0" dirty="0" smtClean="0"/>
              <a:t>vi ser hvordan </a:t>
            </a:r>
            <a:r>
              <a:rPr lang="nb-NO" baseline="0" dirty="0" smtClean="0"/>
              <a:t>HLR </a:t>
            </a:r>
            <a:r>
              <a:rPr lang="nb-NO" baseline="0" dirty="0" smtClean="0"/>
              <a:t>blir utført, kan veilede innringer enda </a:t>
            </a:r>
            <a:r>
              <a:rPr lang="nb-NO" baseline="0" dirty="0" smtClean="0"/>
              <a:t>bedre -   hvordan sørge for fri </a:t>
            </a:r>
            <a:r>
              <a:rPr lang="nb-NO" baseline="0" dirty="0" smtClean="0"/>
              <a:t>luftveier, hvor på brystkassen skal det </a:t>
            </a:r>
            <a:r>
              <a:rPr lang="nb-NO" baseline="0" dirty="0" smtClean="0"/>
              <a:t>trykkes, dybde</a:t>
            </a:r>
            <a:r>
              <a:rPr lang="nb-NO" baseline="0" smtClean="0"/>
              <a:t>, hastighet </a:t>
            </a:r>
            <a:r>
              <a:rPr lang="nb-NO" baseline="0" dirty="0" err="1" smtClean="0"/>
              <a:t>etc</a:t>
            </a:r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8FFD-050F-4827-AD0D-AB0A9E1A239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33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4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8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82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15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96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27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42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67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15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84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86A1-A967-42A1-8BA2-F3A72F660A63}" type="datetimeFigureOut">
              <a:rPr lang="nb-NO" smtClean="0"/>
              <a:t>24.01.2022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DD17-F41D-4B75-A040-C1AF37B669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7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r="30640"/>
          <a:stretch/>
        </p:blipFill>
        <p:spPr>
          <a:xfrm>
            <a:off x="2265031" y="1690688"/>
            <a:ext cx="1523199" cy="167484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782" y="2075080"/>
            <a:ext cx="5580895" cy="405258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23" y="3742551"/>
            <a:ext cx="4517539" cy="238511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7200" dirty="0" smtClean="0">
                <a:solidFill>
                  <a:prstClr val="black"/>
                </a:solidFill>
              </a:rPr>
              <a:t>Videosamtale AMK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39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37853" y="-1"/>
            <a:ext cx="8454045" cy="6767681"/>
          </a:xfrm>
          <a:prstGeom prst="rect">
            <a:avLst/>
          </a:prstGeom>
        </p:spPr>
      </p:pic>
      <p:sp>
        <p:nvSpPr>
          <p:cNvPr id="2" name="Bildeforklaring formet som en ellipse 1"/>
          <p:cNvSpPr/>
          <p:nvPr/>
        </p:nvSpPr>
        <p:spPr>
          <a:xfrm>
            <a:off x="2939726" y="3225337"/>
            <a:ext cx="1520443" cy="1610532"/>
          </a:xfrm>
          <a:prstGeom prst="wedgeEllipseCallout">
            <a:avLst>
              <a:gd name="adj1" fmla="val 66766"/>
              <a:gd name="adj2" fmla="val -268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AMK lege, LA lege, </a:t>
            </a:r>
            <a:r>
              <a:rPr lang="nb-NO" dirty="0" err="1" smtClean="0"/>
              <a:t>etc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2360812" y="2884515"/>
            <a:ext cx="989215" cy="3408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AMK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541222" y="2485506"/>
            <a:ext cx="1122218" cy="332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Innringer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663440" y="2884515"/>
            <a:ext cx="1587731" cy="8146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Lege i vakt, LV-sentral, </a:t>
            </a:r>
            <a:r>
              <a:rPr lang="nb-NO" dirty="0" err="1" smtClean="0">
                <a:solidFill>
                  <a:schemeClr val="tx1"/>
                </a:solidFill>
              </a:rPr>
              <a:t>etc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80705" y="143690"/>
            <a:ext cx="10515600" cy="1845426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Tilleggsverktøy - beslutningsstøtte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5869777" y="1440362"/>
            <a:ext cx="5934296" cy="4736601"/>
          </a:xfrm>
        </p:spPr>
        <p:txBody>
          <a:bodyPr>
            <a:normAutofit/>
          </a:bodyPr>
          <a:lstStyle/>
          <a:p>
            <a:r>
              <a:rPr lang="nb-NO" sz="3600" dirty="0" smtClean="0"/>
              <a:t>Medisinske vurderinger</a:t>
            </a:r>
          </a:p>
          <a:p>
            <a:endParaRPr lang="nb-NO" sz="3600" dirty="0"/>
          </a:p>
          <a:p>
            <a:r>
              <a:rPr lang="nb-NO" sz="3600" dirty="0" smtClean="0"/>
              <a:t>Situasjonsforståelse/omfang</a:t>
            </a:r>
          </a:p>
          <a:p>
            <a:endParaRPr lang="nb-NO" sz="3600" dirty="0" smtClean="0"/>
          </a:p>
          <a:p>
            <a:r>
              <a:rPr lang="nb-NO" sz="3600" dirty="0" smtClean="0"/>
              <a:t>Operasjonelle vurderinger</a:t>
            </a:r>
          </a:p>
          <a:p>
            <a:endParaRPr lang="nb-NO" sz="3600" dirty="0"/>
          </a:p>
          <a:p>
            <a:r>
              <a:rPr lang="nb-NO" sz="3600" dirty="0"/>
              <a:t>Vurdering av tiltak/råd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5489" y="1557242"/>
            <a:ext cx="2839504" cy="45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86267"/>
            <a:ext cx="10515600" cy="999066"/>
          </a:xfrm>
        </p:spPr>
        <p:txBody>
          <a:bodyPr/>
          <a:lstStyle/>
          <a:p>
            <a:r>
              <a:rPr lang="nb-NO" b="1" dirty="0"/>
              <a:t>Erfaringer så </a:t>
            </a:r>
            <a:r>
              <a:rPr lang="nb-NO" b="1" dirty="0" smtClean="0"/>
              <a:t>langt: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0267" y="1436914"/>
            <a:ext cx="11514666" cy="4740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Positivt mottatt - både innringere og operatører</a:t>
            </a:r>
          </a:p>
          <a:p>
            <a:r>
              <a:rPr lang="nb-NO" dirty="0" smtClean="0"/>
              <a:t>Enkelt – dog noen tastetrykk ekstra for operatør + OBS! kapasitet innringer</a:t>
            </a:r>
          </a:p>
          <a:p>
            <a:r>
              <a:rPr lang="nb-NO" dirty="0"/>
              <a:t>G</a:t>
            </a:r>
            <a:r>
              <a:rPr lang="nb-NO" dirty="0" smtClean="0"/>
              <a:t>od bildekvalitet</a:t>
            </a:r>
          </a:p>
          <a:p>
            <a:r>
              <a:rPr lang="nb-NO" dirty="0" smtClean="0"/>
              <a:t>Beroliger innringer – kanskje de ikke føler seg så alene?</a:t>
            </a:r>
          </a:p>
          <a:p>
            <a:r>
              <a:rPr lang="nb-NO" dirty="0" smtClean="0"/>
              <a:t>Gir operatøren bedre kontroll - «Riktig og rask hjelp»</a:t>
            </a:r>
            <a:endParaRPr lang="nb-NO" dirty="0"/>
          </a:p>
          <a:p>
            <a:pPr lvl="1"/>
            <a:r>
              <a:rPr lang="nb-NO" dirty="0" smtClean="0"/>
              <a:t>kan fokusere på de riktige og viktige tingene</a:t>
            </a:r>
          </a:p>
          <a:p>
            <a:r>
              <a:rPr lang="nb-NO" dirty="0" smtClean="0"/>
              <a:t>Ulik oppfattelse (operatør) når det er behov  -  situasjon / erfaringer</a:t>
            </a:r>
          </a:p>
          <a:p>
            <a:r>
              <a:rPr lang="nb-NO" dirty="0" smtClean="0"/>
              <a:t>«Alle» operatører synes det er nyttig når de først bruke videosamtale</a:t>
            </a:r>
          </a:p>
          <a:p>
            <a:r>
              <a:rPr lang="nb-NO" dirty="0" smtClean="0"/>
              <a:t>Videosamtalene blir evaluert av operatøren etter samtalen er ferdig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384" y="284278"/>
            <a:ext cx="1981200" cy="13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44383"/>
            <a:ext cx="10515600" cy="114003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Type hendelser hvor video er hyppigst brukt: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60231"/>
            <a:ext cx="10515600" cy="4916732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b="1" dirty="0">
                <a:solidFill>
                  <a:srgbClr val="C00000"/>
                </a:solidFill>
              </a:rPr>
              <a:t>B</a:t>
            </a:r>
            <a:r>
              <a:rPr lang="nb-NO" b="1" dirty="0" smtClean="0">
                <a:solidFill>
                  <a:srgbClr val="C00000"/>
                </a:solidFill>
              </a:rPr>
              <a:t>rudd / sår / småskader </a:t>
            </a:r>
          </a:p>
          <a:p>
            <a:r>
              <a:rPr lang="nb-NO" b="1" dirty="0" smtClean="0">
                <a:solidFill>
                  <a:srgbClr val="C00000"/>
                </a:solidFill>
              </a:rPr>
              <a:t>Uavklart problem – diffuse, uklare symptomer</a:t>
            </a:r>
          </a:p>
          <a:p>
            <a:r>
              <a:rPr lang="nb-NO" b="1" dirty="0">
                <a:solidFill>
                  <a:srgbClr val="C00000"/>
                </a:solidFill>
              </a:rPr>
              <a:t>M</a:t>
            </a:r>
            <a:r>
              <a:rPr lang="nb-NO" b="1" dirty="0" smtClean="0">
                <a:solidFill>
                  <a:srgbClr val="C00000"/>
                </a:solidFill>
              </a:rPr>
              <a:t>ulig alvorlig/omfattende </a:t>
            </a:r>
            <a:r>
              <a:rPr lang="nb-NO" b="1" dirty="0" smtClean="0">
                <a:solidFill>
                  <a:srgbClr val="C00000"/>
                </a:solidFill>
              </a:rPr>
              <a:t>skader</a:t>
            </a:r>
            <a:endParaRPr lang="nb-NO" b="1" dirty="0" smtClean="0">
              <a:solidFill>
                <a:srgbClr val="C00000"/>
              </a:solidFill>
            </a:endParaRPr>
          </a:p>
          <a:p>
            <a:r>
              <a:rPr lang="nb-NO" dirty="0"/>
              <a:t>p</a:t>
            </a:r>
            <a:r>
              <a:rPr lang="nb-NO" dirty="0" smtClean="0"/>
              <a:t>ustevansker, bevisstløse,  sykt barn, brystsmerter, feber/infeksjoner, krampeanfall, </a:t>
            </a:r>
            <a:r>
              <a:rPr lang="nb-NO" dirty="0"/>
              <a:t>h</a:t>
            </a:r>
            <a:r>
              <a:rPr lang="nb-NO" dirty="0" smtClean="0"/>
              <a:t>jerneslag, trafikkskade 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07" y="1484416"/>
            <a:ext cx="1876826" cy="105977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49" y="1484416"/>
            <a:ext cx="2158759" cy="161907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/>
          <a:srcRect l="7018" r="11130"/>
          <a:stretch/>
        </p:blipFill>
        <p:spPr>
          <a:xfrm>
            <a:off x="6878947" y="4775887"/>
            <a:ext cx="2534761" cy="17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854"/>
          </a:xfrm>
        </p:spPr>
        <p:txBody>
          <a:bodyPr/>
          <a:lstStyle/>
          <a:p>
            <a:r>
              <a:rPr lang="nb-NO" b="1" dirty="0" smtClean="0"/>
              <a:t>Evaluering</a:t>
            </a:r>
            <a:r>
              <a:rPr lang="nb-NO" b="1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/>
          <a:lstStyle/>
          <a:p>
            <a:r>
              <a:rPr lang="nb-NO" dirty="0" smtClean="0"/>
              <a:t>Endring av hastegrad?</a:t>
            </a:r>
          </a:p>
          <a:p>
            <a:pPr lvl="1"/>
            <a:r>
              <a:rPr lang="nb-NO" dirty="0" smtClean="0"/>
              <a:t>Oftest beholder vi den hastegraden som er satt før videosamtalen er etablert </a:t>
            </a:r>
          </a:p>
          <a:p>
            <a:pPr lvl="1"/>
            <a:r>
              <a:rPr lang="nb-NO" b="1" i="1" dirty="0" smtClean="0">
                <a:solidFill>
                  <a:srgbClr val="C00000"/>
                </a:solidFill>
              </a:rPr>
              <a:t>Det nedgraderes noen flere ganger (52) enn oppgraderes (28) hvis hastegrad forandres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Ressurs 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43" y="3773978"/>
            <a:ext cx="8831967" cy="25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839788" y="140677"/>
            <a:ext cx="3932237" cy="597877"/>
          </a:xfrm>
        </p:spPr>
        <p:txBody>
          <a:bodyPr/>
          <a:lstStyle/>
          <a:p>
            <a:r>
              <a:rPr lang="nb-NO" b="1" dirty="0" smtClean="0"/>
              <a:t>Eksempler:</a:t>
            </a:r>
            <a:endParaRPr lang="nb-NO" b="1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70" r="1370"/>
          <a:stretch>
            <a:fillRect/>
          </a:stretch>
        </p:blipFill>
        <p:spPr>
          <a:xfrm>
            <a:off x="6427177" y="257660"/>
            <a:ext cx="2029451" cy="160247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151" y="257660"/>
            <a:ext cx="2840982" cy="4505334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839788" y="1058896"/>
            <a:ext cx="3741004" cy="2493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smtClean="0"/>
              <a:t>Det er ikke alltid like lett å vite hva som er </a:t>
            </a:r>
            <a:r>
              <a:rPr lang="nb-NO" dirty="0" smtClean="0"/>
              <a:t>problemet: </a:t>
            </a:r>
            <a:r>
              <a:rPr lang="nb-NO" dirty="0" smtClean="0"/>
              <a:t>«Mor så stille og rar»</a:t>
            </a:r>
          </a:p>
          <a:p>
            <a:pPr algn="ctr"/>
            <a:endParaRPr lang="nb-NO" dirty="0" smtClean="0"/>
          </a:p>
          <a:p>
            <a:pPr algn="ctr"/>
            <a:r>
              <a:rPr lang="nb-NO" dirty="0" smtClean="0"/>
              <a:t>Vi har også sett at skjevheter i ansiktet har gått helt tilbake i løpet av en samtalen</a:t>
            </a:r>
            <a:endParaRPr lang="nb-NO" dirty="0"/>
          </a:p>
        </p:txBody>
      </p:sp>
      <p:sp>
        <p:nvSpPr>
          <p:cNvPr id="18" name="Rektangel 17"/>
          <p:cNvSpPr/>
          <p:nvPr/>
        </p:nvSpPr>
        <p:spPr>
          <a:xfrm>
            <a:off x="6257924" y="1969476"/>
            <a:ext cx="2833321" cy="2198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Noen ganger er det vanskelig å få avklart om pas puster eller ikke….</a:t>
            </a:r>
          </a:p>
          <a:p>
            <a:pPr algn="ctr"/>
            <a:r>
              <a:rPr lang="nb-NO" dirty="0" smtClean="0"/>
              <a:t>Veiledning i HLR kan bli enda bedre når vi ser om det blir utført korrekt eller ikke</a:t>
            </a:r>
          </a:p>
          <a:p>
            <a:pPr algn="ctr"/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7280031" y="4971068"/>
            <a:ext cx="4334101" cy="143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Krampeanfallet – hvordan arter det seg?</a:t>
            </a:r>
          </a:p>
          <a:p>
            <a:pPr algn="ctr"/>
            <a:r>
              <a:rPr lang="nb-NO" dirty="0" smtClean="0"/>
              <a:t>Behandlende lege ønsket å se… (det går ikke pr </a:t>
            </a:r>
            <a:r>
              <a:rPr lang="nb-NO" dirty="0" err="1" smtClean="0"/>
              <a:t>dd</a:t>
            </a:r>
            <a:r>
              <a:rPr lang="nb-NO" dirty="0" smtClean="0"/>
              <a:t>)</a:t>
            </a:r>
          </a:p>
          <a:p>
            <a:pPr algn="ctr"/>
            <a:r>
              <a:rPr lang="nb-NO" dirty="0" smtClean="0"/>
              <a:t>AMK operatør kunne beskrive det hun hadde sett</a:t>
            </a:r>
            <a:endParaRPr lang="nb-NO" dirty="0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96" y="3751762"/>
            <a:ext cx="2810500" cy="2438611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6"/>
          <a:srcRect t="54990"/>
          <a:stretch/>
        </p:blipFill>
        <p:spPr>
          <a:xfrm>
            <a:off x="3283558" y="4881129"/>
            <a:ext cx="4391025" cy="17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73198B1DB5384EAD1693A75E5B781D" ma:contentTypeVersion="15" ma:contentTypeDescription="Opprett et nytt dokument." ma:contentTypeScope="" ma:versionID="5ed5671cda2cb46f2a445bf49aa30948">
  <xsd:schema xmlns:xsd="http://www.w3.org/2001/XMLSchema" xmlns:xs="http://www.w3.org/2001/XMLSchema" xmlns:p="http://schemas.microsoft.com/office/2006/metadata/properties" xmlns:ns1="http://schemas.microsoft.com/sharepoint/v3" xmlns:ns2="da90fb1e-9177-4a23-a31f-b8eee991303f" targetNamespace="http://schemas.microsoft.com/office/2006/metadata/properties" ma:root="true" ma:fieldsID="eefa0b50cb10af86d861aa25a58566a3" ns1:_="" ns2:_="">
    <xsd:import namespace="http://schemas.microsoft.com/sharepoint/v3"/>
    <xsd:import namespace="da90fb1e-9177-4a23-a31f-b8eee991303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0fb1e-9177-4a23-a31f-b8eee991303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a32f64b-c13c-4341-a027-bd1c2b2ea868}" ma:internalName="TaxCatchAll" ma:showField="CatchAllData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a32f64b-c13c-4341-a027-bd1c2b2ea868}" ma:internalName="TaxCatchAllLabel" ma:readOnly="true" ma:showField="CatchAllDataLabel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da90fb1e-9177-4a23-a31f-b8eee991303f" xsi:nil="true"/>
    <TaxKeywordTaxHTField xmlns="da90fb1e-9177-4a23-a31f-b8eee991303f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  <TaxCatchAll xmlns="da90fb1e-9177-4a23-a31f-b8eee991303f"/>
  </documentManagement>
</p:properties>
</file>

<file path=customXml/itemProps1.xml><?xml version="1.0" encoding="utf-8"?>
<ds:datastoreItem xmlns:ds="http://schemas.openxmlformats.org/officeDocument/2006/customXml" ds:itemID="{4B9B2A62-AC2A-4A58-B950-57D264C3140C}"/>
</file>

<file path=customXml/itemProps2.xml><?xml version="1.0" encoding="utf-8"?>
<ds:datastoreItem xmlns:ds="http://schemas.openxmlformats.org/officeDocument/2006/customXml" ds:itemID="{336488AF-761B-4860-97E0-C05DCE51C57E}"/>
</file>

<file path=customXml/itemProps3.xml><?xml version="1.0" encoding="utf-8"?>
<ds:datastoreItem xmlns:ds="http://schemas.openxmlformats.org/officeDocument/2006/customXml" ds:itemID="{FE5F9669-C011-4880-BC69-20363D406120}"/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625</Words>
  <Application>Microsoft Office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Videosamtale AMK</vt:lpstr>
      <vt:lpstr>PowerPoint-presentasjon</vt:lpstr>
      <vt:lpstr>Tilleggsverktøy - beslutningsstøtte </vt:lpstr>
      <vt:lpstr>Erfaringer så langt:</vt:lpstr>
      <vt:lpstr> Type hendelser hvor video er hyppigst brukt: </vt:lpstr>
      <vt:lpstr>Evaluering:</vt:lpstr>
      <vt:lpstr>Eksempler: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Sissel Grønlien</dc:creator>
  <cp:keywords>_£Bilde</cp:keywords>
  <cp:lastModifiedBy>Sissel Grønlien</cp:lastModifiedBy>
  <cp:revision>67</cp:revision>
  <dcterms:created xsi:type="dcterms:W3CDTF">2022-01-08T17:06:43Z</dcterms:created>
  <dcterms:modified xsi:type="dcterms:W3CDTF">2022-01-24T06:49:30Z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0x010100B573198B1DB5384EAD1693A75E5B781D</vt:lpwstr>
  </property>
</Properties>
</file>