
<file path=[Content_Types].xml><?xml version="1.0" encoding="utf-8"?>
<Types xmlns="http://schemas.openxmlformats.org/package/2006/content-types">
  <Default Extension="rels" ContentType="application/vnd.openxmlformats-package.relationships+xml"/>
  <Default Extension="fntdata" ContentType="application/x-fontdata"/>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PT Sans Narrow"/>
      <p:regular r:id="rId18"/>
      <p:bold r:id="rId19"/>
    </p:embeddedFont>
    <p:embeddedFont>
      <p:font typeface="Open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font" Target="fonts/PTSansNarrow-regular.fntdata"/><Relationship Id="rId8" Type="http://schemas.openxmlformats.org/officeDocument/2006/relationships/slide" Target="slides/slide3.xml"/><Relationship Id="rId26" Type="http://schemas.openxmlformats.org/officeDocument/2006/relationships/customXml" Target="../customXml/item3.xml"/><Relationship Id="rId21" Type="http://schemas.openxmlformats.org/officeDocument/2006/relationships/font" Target="fonts/OpenSans-bold.fntdata"/><Relationship Id="rId3" Type="http://schemas.openxmlformats.org/officeDocument/2006/relationships/presProps" Target="presProps.xml"/><Relationship Id="rId12" Type="http://schemas.openxmlformats.org/officeDocument/2006/relationships/slide" Target="slides/slide7.xml"/><Relationship Id="rId17" Type="http://schemas.openxmlformats.org/officeDocument/2006/relationships/slide" Target="slides/slide12.xml"/><Relationship Id="rId7" Type="http://schemas.openxmlformats.org/officeDocument/2006/relationships/slide" Target="slides/slide2.xml"/><Relationship Id="rId25" Type="http://schemas.openxmlformats.org/officeDocument/2006/relationships/customXml" Target="../customXml/item2.xml"/><Relationship Id="rId20" Type="http://schemas.openxmlformats.org/officeDocument/2006/relationships/font" Target="fonts/OpenSans-regular.fntdata"/><Relationship Id="rId2" Type="http://schemas.openxmlformats.org/officeDocument/2006/relationships/viewProps" Target="viewProps.xml"/><Relationship Id="rId16" Type="http://schemas.openxmlformats.org/officeDocument/2006/relationships/slide" Target="slides/slide11.xml"/><Relationship Id="rId11" Type="http://schemas.openxmlformats.org/officeDocument/2006/relationships/slide" Target="slides/slide6.xml"/><Relationship Id="rId1" Type="http://schemas.openxmlformats.org/officeDocument/2006/relationships/theme" Target="theme/theme1.xml"/><Relationship Id="rId6" Type="http://schemas.openxmlformats.org/officeDocument/2006/relationships/slide" Target="slides/slide1.xml"/><Relationship Id="rId24" Type="http://schemas.openxmlformats.org/officeDocument/2006/relationships/customXml" Target="../customXml/item1.xml"/><Relationship Id="rId23" Type="http://schemas.openxmlformats.org/officeDocument/2006/relationships/font" Target="fonts/OpenSans-boldItalic.fntdata"/><Relationship Id="rId15" Type="http://schemas.openxmlformats.org/officeDocument/2006/relationships/slide" Target="slides/slide10.xml"/><Relationship Id="rId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font" Target="fonts/PTSansNarrow-bold.fntdata"/><Relationship Id="rId22" Type="http://schemas.openxmlformats.org/officeDocument/2006/relationships/font" Target="fonts/OpenSans-italic.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09238a2016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09238a2016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mor ble veldig beroliget av at operatør kunne se barnet og gi råd ut </a:t>
            </a:r>
            <a:r>
              <a:rPr lang="no"/>
              <a:t>i fra</a:t>
            </a:r>
            <a:r>
              <a:rPr lang="no"/>
              <a:t> AT</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09238a201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09238a201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09238a2016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09238a2016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695D46"/>
              </a:buClr>
              <a:buSzPts val="1800"/>
              <a:buFont typeface="Open Sans"/>
              <a:buChar char="●"/>
            </a:pPr>
            <a:r>
              <a:rPr lang="no" sz="1800">
                <a:solidFill>
                  <a:srgbClr val="695D46"/>
                </a:solidFill>
                <a:latin typeface="Open Sans"/>
                <a:ea typeface="Open Sans"/>
                <a:cs typeface="Open Sans"/>
                <a:sym typeface="Open Sans"/>
              </a:rPr>
              <a:t>(vi har ikke gått ut offentlig ifht at vi har videoløsning, så jungeltelegrafen går)</a:t>
            </a:r>
            <a:endParaRPr sz="1800">
              <a:solidFill>
                <a:srgbClr val="695D46"/>
              </a:solidFill>
              <a:latin typeface="Open Sans"/>
              <a:ea typeface="Open Sans"/>
              <a:cs typeface="Open Sans"/>
              <a:sym typeface="Open Sans"/>
            </a:endParaRPr>
          </a:p>
          <a:p>
            <a:pPr indent="-342900" lvl="0" marL="457200" rtl="0" algn="l">
              <a:lnSpc>
                <a:spcPct val="115000"/>
              </a:lnSpc>
              <a:spcBef>
                <a:spcPts val="0"/>
              </a:spcBef>
              <a:spcAft>
                <a:spcPts val="0"/>
              </a:spcAft>
              <a:buClr>
                <a:srgbClr val="695D46"/>
              </a:buClr>
              <a:buSzPts val="1800"/>
              <a:buFont typeface="Open Sans"/>
              <a:buChar char="●"/>
            </a:pPr>
            <a:r>
              <a:rPr lang="no" sz="1800">
                <a:solidFill>
                  <a:srgbClr val="695D46"/>
                </a:solidFill>
                <a:latin typeface="Open Sans"/>
                <a:ea typeface="Open Sans"/>
                <a:cs typeface="Open Sans"/>
                <a:sym typeface="Open Sans"/>
              </a:rPr>
              <a:t>Positivt mottatt: Det var en skikkelig positiv boost i hverdagen hos en ellers litt utslitt sykepleierstab </a:t>
            </a:r>
            <a:endParaRPr sz="1800">
              <a:solidFill>
                <a:srgbClr val="695D46"/>
              </a:solidFill>
              <a:latin typeface="Open Sans"/>
              <a:ea typeface="Open Sans"/>
              <a:cs typeface="Open Sans"/>
              <a:sym typeface="Open Sans"/>
            </a:endParaRPr>
          </a:p>
          <a:p>
            <a:pPr indent="-342900" lvl="0" marL="457200" rtl="0" algn="l">
              <a:lnSpc>
                <a:spcPct val="115000"/>
              </a:lnSpc>
              <a:spcBef>
                <a:spcPts val="0"/>
              </a:spcBef>
              <a:spcAft>
                <a:spcPts val="0"/>
              </a:spcAft>
              <a:buClr>
                <a:srgbClr val="695D46"/>
              </a:buClr>
              <a:buSzPts val="1800"/>
              <a:buFont typeface="Open Sans"/>
              <a:buChar char="●"/>
            </a:pPr>
            <a:r>
              <a:rPr lang="no" sz="1800">
                <a:solidFill>
                  <a:srgbClr val="695D46"/>
                </a:solidFill>
                <a:latin typeface="Open Sans"/>
                <a:ea typeface="Open Sans"/>
                <a:cs typeface="Open Sans"/>
                <a:sym typeface="Open Sans"/>
              </a:rPr>
              <a:t>mange er fullstendig ukritiske til hva de viser på video til selveste legevakta</a:t>
            </a:r>
            <a:endParaRPr sz="1800">
              <a:solidFill>
                <a:srgbClr val="695D46"/>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800">
              <a:solidFill>
                <a:srgbClr val="695D46"/>
              </a:solidFill>
              <a:latin typeface="Open Sans"/>
              <a:ea typeface="Open Sans"/>
              <a:cs typeface="Open Sans"/>
              <a:sym typeface="Open Sans"/>
            </a:endParaRPr>
          </a:p>
          <a:p>
            <a:pPr indent="0" lvl="0" marL="0" rtl="0" algn="l">
              <a:lnSpc>
                <a:spcPct val="115000"/>
              </a:lnSpc>
              <a:spcBef>
                <a:spcPts val="0"/>
              </a:spcBef>
              <a:spcAft>
                <a:spcPts val="0"/>
              </a:spcAft>
              <a:buNone/>
            </a:pPr>
            <a:r>
              <a:rPr lang="no" sz="1800">
                <a:solidFill>
                  <a:srgbClr val="695D46"/>
                </a:solidFill>
                <a:latin typeface="Open Sans"/>
                <a:ea typeface="Open Sans"/>
                <a:cs typeface="Open Sans"/>
                <a:sym typeface="Open Sans"/>
              </a:rPr>
              <a:t>Spørsmål?</a:t>
            </a:r>
            <a:endParaRPr sz="1800">
              <a:solidFill>
                <a:srgbClr val="695D46"/>
              </a:solidFill>
              <a:latin typeface="Open Sans"/>
              <a:ea typeface="Open Sans"/>
              <a:cs typeface="Open Sans"/>
              <a:sym typeface="Open Sans"/>
            </a:endParaRPr>
          </a:p>
          <a:p>
            <a:pPr indent="0" lvl="0" marL="0" rtl="0" algn="l">
              <a:lnSpc>
                <a:spcPct val="115000"/>
              </a:lnSpc>
              <a:spcBef>
                <a:spcPts val="0"/>
              </a:spcBef>
              <a:spcAft>
                <a:spcPts val="0"/>
              </a:spcAft>
              <a:buNone/>
            </a:pPr>
            <a:r>
              <a:rPr lang="no" sz="1800">
                <a:solidFill>
                  <a:srgbClr val="695D46"/>
                </a:solidFill>
                <a:latin typeface="Open Sans"/>
                <a:ea typeface="Open Sans"/>
                <a:cs typeface="Open Sans"/>
                <a:sym typeface="Open Sans"/>
              </a:rPr>
              <a:t>Takk for meg. </a:t>
            </a:r>
            <a:endParaRPr sz="1800">
              <a:solidFill>
                <a:srgbClr val="695D46"/>
              </a:solidFill>
              <a:latin typeface="Open Sans"/>
              <a:ea typeface="Open Sans"/>
              <a:cs typeface="Open Sans"/>
              <a:sym typeface="Open Sans"/>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0eb312172f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0eb312172f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Operatørplassene: bemannet med 2-5 spl, avhengig av dag/tid og kapasitet</a:t>
            </a:r>
            <a:endParaRPr/>
          </a:p>
          <a:p>
            <a:pPr indent="0" lvl="0" marL="0" rtl="0" algn="l">
              <a:spcBef>
                <a:spcPts val="0"/>
              </a:spcBef>
              <a:spcAft>
                <a:spcPts val="0"/>
              </a:spcAft>
              <a:buNone/>
            </a:pPr>
            <a:r>
              <a:rPr lang="no"/>
              <a:t>Legevaktspersonell; spl, med og spl.stud, helsesekretærer og testere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0eb312172f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0eb312172f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Primært index og evt NEL som beslutningsstøtte </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0eb312172f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0eb312172f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at vi “snikinnførte” video var nok lurt for vår del. </a:t>
            </a:r>
            <a:r>
              <a:rPr lang="no">
                <a:solidFill>
                  <a:schemeClr val="dk1"/>
                </a:solidFill>
              </a:rPr>
              <a:t>Ansatte var slitne av alle oppdateringer som hyppig kom som følge av korona. Nye prosedyrer, stor pågang på LVS og en totalbelastning som tæret på ansatte gjorde at de var lite motivert for å innfør noe nytt. </a:t>
            </a:r>
            <a:endParaRPr>
              <a:solidFill>
                <a:schemeClr val="dk1"/>
              </a:solidFill>
            </a:endParaRPr>
          </a:p>
          <a:p>
            <a:pPr indent="0" lvl="0" marL="0" rtl="0" algn="l">
              <a:spcBef>
                <a:spcPts val="0"/>
              </a:spcBef>
              <a:spcAft>
                <a:spcPts val="0"/>
              </a:spcAft>
              <a:buNone/>
            </a:pPr>
            <a:r>
              <a:rPr lang="no">
                <a:solidFill>
                  <a:schemeClr val="dk1"/>
                </a:solidFill>
              </a:rPr>
              <a:t>Besluttet derfor å la de som ville prøve dette, fikk tilgang. </a:t>
            </a:r>
            <a:endParaRPr>
              <a:solidFill>
                <a:schemeClr val="dk1"/>
              </a:solidFill>
            </a:endParaRPr>
          </a:p>
          <a:p>
            <a:pPr indent="0" lvl="0" marL="0" rtl="0" algn="l">
              <a:spcBef>
                <a:spcPts val="0"/>
              </a:spcBef>
              <a:spcAft>
                <a:spcPts val="0"/>
              </a:spcAft>
              <a:buClr>
                <a:schemeClr val="dk1"/>
              </a:buClr>
              <a:buSzPts val="1100"/>
              <a:buFont typeface="Arial"/>
              <a:buNone/>
            </a:pPr>
            <a:r>
              <a:rPr lang="no">
                <a:solidFill>
                  <a:schemeClr val="dk1"/>
                </a:solidFill>
              </a:rPr>
              <a:t>Enveis video var en faktor som gjorde at mange synes det var OK med video; de vet at innringer ikke ser operatøren</a:t>
            </a:r>
            <a:endParaRPr>
              <a:solidFill>
                <a:schemeClr val="dk1"/>
              </a:solidFill>
            </a:endParaRPr>
          </a:p>
          <a:p>
            <a:pPr indent="0" lvl="0" marL="0" rtl="0" algn="l">
              <a:spcBef>
                <a:spcPts val="0"/>
              </a:spcBef>
              <a:spcAft>
                <a:spcPts val="0"/>
              </a:spcAft>
              <a:buNone/>
            </a:pPr>
            <a:r>
              <a:rPr lang="no"/>
              <a:t>pasienten kan ikke selv koble opp video helt ukritisk - det er </a:t>
            </a:r>
            <a:r>
              <a:rPr lang="no"/>
              <a:t>ikke</a:t>
            </a:r>
            <a:r>
              <a:rPr lang="no"/>
              <a:t> alt vi </a:t>
            </a:r>
            <a:r>
              <a:rPr b="1" lang="no"/>
              <a:t>må</a:t>
            </a:r>
            <a:r>
              <a:rPr lang="no"/>
              <a:t> se på selv om innringer synes det hadde vært kjekt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09238a201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09238a201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Problemstillinger som </a:t>
            </a:r>
            <a:r>
              <a:rPr b="1" lang="no"/>
              <a:t>åpenbart må ned</a:t>
            </a:r>
            <a:r>
              <a:rPr lang="no"/>
              <a:t> på LV bruker vi ikke tid på video. </a:t>
            </a:r>
            <a:endParaRPr/>
          </a:p>
          <a:p>
            <a:pPr indent="0" lvl="0" marL="0" rtl="0" algn="l">
              <a:spcBef>
                <a:spcPts val="0"/>
              </a:spcBef>
              <a:spcAft>
                <a:spcPts val="0"/>
              </a:spcAft>
              <a:buNone/>
            </a:pPr>
            <a:r>
              <a:rPr lang="no">
                <a:solidFill>
                  <a:schemeClr val="dk1"/>
                </a:solidFill>
              </a:rPr>
              <a:t>Bevisstgjort ansatte på; </a:t>
            </a:r>
            <a:r>
              <a:rPr lang="no">
                <a:solidFill>
                  <a:schemeClr val="dk1"/>
                </a:solidFill>
              </a:rPr>
              <a:t>Når trenger vi å bruke video? MÅ vi bruke det? Hva vil du ha ut av bruken?</a:t>
            </a:r>
            <a:endParaRPr>
              <a:solidFill>
                <a:schemeClr val="dk1"/>
              </a:solidFill>
            </a:endParaRPr>
          </a:p>
          <a:p>
            <a:pPr indent="0" lvl="0" marL="0" rtl="0" algn="l">
              <a:spcBef>
                <a:spcPts val="0"/>
              </a:spcBef>
              <a:spcAft>
                <a:spcPts val="0"/>
              </a:spcAft>
              <a:buNone/>
            </a:pPr>
            <a:r>
              <a:t/>
            </a:r>
            <a:endParaRPr>
              <a:solidFill>
                <a:schemeClr val="dk1"/>
              </a:solidFill>
            </a:endParaRPr>
          </a:p>
          <a:p>
            <a:pPr indent="-298450" lvl="0" marL="457200" rtl="0" algn="l">
              <a:lnSpc>
                <a:spcPct val="115000"/>
              </a:lnSpc>
              <a:spcBef>
                <a:spcPts val="0"/>
              </a:spcBef>
              <a:spcAft>
                <a:spcPts val="0"/>
              </a:spcAft>
              <a:buClr>
                <a:schemeClr val="dk1"/>
              </a:buClr>
              <a:buSzPts val="1100"/>
              <a:buFont typeface="Arial"/>
              <a:buChar char="●"/>
            </a:pPr>
            <a:r>
              <a:rPr lang="no">
                <a:solidFill>
                  <a:schemeClr val="dk1"/>
                </a:solidFill>
              </a:rPr>
              <a:t>brukes f.eks f</a:t>
            </a:r>
            <a:r>
              <a:rPr lang="no">
                <a:solidFill>
                  <a:schemeClr val="dk1"/>
                </a:solidFill>
              </a:rPr>
              <a:t>or å vurdere AT, respirasjon/pust (koronasuspekt/ RS-bekymring hos foreldre)</a:t>
            </a:r>
            <a:endParaRPr>
              <a:solidFill>
                <a:schemeClr val="dk1"/>
              </a:solidFill>
            </a:endParaRPr>
          </a:p>
          <a:p>
            <a:pPr indent="-298450" lvl="0" marL="457200" rtl="0" algn="l">
              <a:lnSpc>
                <a:spcPct val="115000"/>
              </a:lnSpc>
              <a:spcBef>
                <a:spcPts val="0"/>
              </a:spcBef>
              <a:spcAft>
                <a:spcPts val="0"/>
              </a:spcAft>
              <a:buClr>
                <a:schemeClr val="dk1"/>
              </a:buClr>
              <a:buSzPts val="1100"/>
              <a:buFont typeface="Arial"/>
              <a:buChar char="●"/>
            </a:pPr>
            <a:r>
              <a:rPr lang="no">
                <a:solidFill>
                  <a:schemeClr val="dk1"/>
                </a:solidFill>
              </a:rPr>
              <a:t>hud/utslett; (veldig mye brukt ifht munn/fot/hånd-sykdom i vinter)</a:t>
            </a:r>
            <a:endParaRPr>
              <a:solidFill>
                <a:schemeClr val="dk1"/>
              </a:solidFill>
            </a:endParaRPr>
          </a:p>
          <a:p>
            <a:pPr indent="0" lvl="0" marL="457200" rtl="0" algn="l">
              <a:lnSpc>
                <a:spcPct val="115000"/>
              </a:lnSpc>
              <a:spcBef>
                <a:spcPts val="0"/>
              </a:spcBef>
              <a:spcAft>
                <a:spcPts val="0"/>
              </a:spcAft>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0eb312172f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0eb312172f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Usikker på om samtaletid faktisk er gått ned, men vi tror det selv.</a:t>
            </a:r>
            <a:endParaRPr/>
          </a:p>
          <a:p>
            <a:pPr indent="0" lvl="0" marL="0" rtl="0" algn="l">
              <a:spcBef>
                <a:spcPts val="0"/>
              </a:spcBef>
              <a:spcAft>
                <a:spcPts val="0"/>
              </a:spcAft>
              <a:buNone/>
            </a:pPr>
            <a:r>
              <a:rPr lang="no"/>
              <a:t>Operatører opplever at innringer blir mer fornøyd ved bruk av video da vi kan bekrefte at vi ser det samme som de. </a:t>
            </a:r>
            <a:endParaRPr/>
          </a:p>
          <a:p>
            <a:pPr indent="0" lvl="0" marL="0" rtl="0" algn="l">
              <a:spcBef>
                <a:spcPts val="0"/>
              </a:spcBef>
              <a:spcAft>
                <a:spcPts val="0"/>
              </a:spcAft>
              <a:buNone/>
            </a:pPr>
            <a:r>
              <a:rPr lang="no"/>
              <a:t>Føles mer trygt og  profesjonelt for innringer; kan gi råd og veiledning direkte knyttet til det du faktisk ser. </a:t>
            </a:r>
            <a:endParaRPr>
              <a:solidFill>
                <a:schemeClr val="dk1"/>
              </a:solidFill>
            </a:endParaRPr>
          </a:p>
          <a:p>
            <a:pPr indent="0" lvl="0" marL="0" rtl="0" algn="l">
              <a:spcBef>
                <a:spcPts val="0"/>
              </a:spcBef>
              <a:spcAft>
                <a:spcPts val="0"/>
              </a:spcAft>
              <a:buNone/>
            </a:pPr>
            <a:r>
              <a:rPr lang="no">
                <a:solidFill>
                  <a:schemeClr val="dk1"/>
                </a:solidFill>
              </a:rPr>
              <a:t>Klinisk kompetanse: må vite hva du ser etter og hva du ser på</a:t>
            </a:r>
            <a:endParaRPr>
              <a:solidFill>
                <a:schemeClr val="dk1"/>
              </a:solidFill>
            </a:endParaRPr>
          </a:p>
          <a:p>
            <a:pPr indent="0" lvl="0" marL="0" rtl="0" algn="l">
              <a:spcBef>
                <a:spcPts val="0"/>
              </a:spcBef>
              <a:spcAft>
                <a:spcPts val="0"/>
              </a:spcAft>
              <a:buNone/>
            </a:pPr>
            <a:r>
              <a:rPr lang="no">
                <a:solidFill>
                  <a:schemeClr val="dk1"/>
                </a:solidFill>
              </a:rPr>
              <a:t>LVS har “bedre tid” enn AMK, og opplever at det ikke er en tidstyv å skulle koble opp pasienten på video (innringer er kanskje i en mindre stressende situasjon). De tar instruks godt, og løsningen er enkel å forstå for innringer. Vi kan ikke overstyre/koble opp video for innringer de gangene de ikke forstår/klarer å koble opp selv.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09238a2016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09238a201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no">
                <a:solidFill>
                  <a:schemeClr val="dk1"/>
                </a:solidFill>
              </a:rPr>
              <a:t>Høyner vi eller går vi ned i hastegrad ved bruk av video? </a:t>
            </a:r>
            <a:endParaRPr b="1">
              <a:solidFill>
                <a:schemeClr val="dk1"/>
              </a:solidFill>
            </a:endParaRPr>
          </a:p>
          <a:p>
            <a:pPr indent="0" lvl="0" marL="0" rtl="0" algn="l">
              <a:lnSpc>
                <a:spcPct val="115000"/>
              </a:lnSpc>
              <a:spcBef>
                <a:spcPts val="0"/>
              </a:spcBef>
              <a:spcAft>
                <a:spcPts val="0"/>
              </a:spcAft>
              <a:buNone/>
            </a:pPr>
            <a:r>
              <a:rPr lang="no">
                <a:solidFill>
                  <a:schemeClr val="dk1"/>
                </a:solidFill>
              </a:rPr>
              <a:t>Grovt sett (via TransMed) så er det grønn triage på de som settes på video, </a:t>
            </a:r>
            <a:endParaRPr>
              <a:solidFill>
                <a:schemeClr val="dk1"/>
              </a:solidFill>
            </a:endParaRPr>
          </a:p>
          <a:p>
            <a:pPr indent="0" lvl="0" marL="0" rtl="0" algn="l">
              <a:lnSpc>
                <a:spcPct val="115000"/>
              </a:lnSpc>
              <a:spcBef>
                <a:spcPts val="0"/>
              </a:spcBef>
              <a:spcAft>
                <a:spcPts val="0"/>
              </a:spcAft>
              <a:buNone/>
            </a:pPr>
            <a:r>
              <a:rPr lang="no">
                <a:solidFill>
                  <a:schemeClr val="dk1"/>
                </a:solidFill>
              </a:rPr>
              <a:t>og de avsluttes også oftest på telefon/uten oppmøte på LV. </a:t>
            </a:r>
            <a:endParaRPr>
              <a:solidFill>
                <a:schemeClr val="dk1"/>
              </a:solidFill>
            </a:endParaRPr>
          </a:p>
          <a:p>
            <a:pPr indent="0" lvl="0" marL="0" rtl="0" algn="l">
              <a:lnSpc>
                <a:spcPct val="115000"/>
              </a:lnSpc>
              <a:spcBef>
                <a:spcPts val="0"/>
              </a:spcBef>
              <a:spcAft>
                <a:spcPts val="0"/>
              </a:spcAft>
              <a:buNone/>
            </a:pPr>
            <a:r>
              <a:rPr lang="no">
                <a:solidFill>
                  <a:schemeClr val="dk1"/>
                </a:solidFill>
              </a:rPr>
              <a:t>Dette medfører at vi får en nedgang ifht oppmøte av pasienter som kanskje tidligere ble satt opp til spl på LV for en bedre avklaring enn vi kunne på LVS (en spl må fysisk se pasienten/kuttet/utslettet).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no">
                <a:solidFill>
                  <a:schemeClr val="dk1"/>
                </a:solidFill>
              </a:rPr>
              <a:t>Er min påstand.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0c708f852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0c708f852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09238a2016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09238a2016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ikke alt kan løses over telefon, men dette er et godt eksempel på at video gir godt nok bilde for en korrekt vurdering</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no"/>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no"/>
              <a:t>Video på legevaktsentral</a:t>
            </a:r>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no"/>
              <a:t>erfaringer i bruk fra Trondheim interkommunale legevakt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Barn under vann </a:t>
            </a:r>
            <a:endParaRPr/>
          </a:p>
        </p:txBody>
      </p:sp>
      <p:sp>
        <p:nvSpPr>
          <p:cNvPr id="121" name="Google Shape;121;p22"/>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a:t>Barn på to år fikk hodet under vann et sekund under kveldsbadingen</a:t>
            </a:r>
            <a:endParaRPr/>
          </a:p>
          <a:p>
            <a:pPr indent="0" lvl="0" marL="0" rtl="0" algn="l">
              <a:spcBef>
                <a:spcPts val="1200"/>
              </a:spcBef>
              <a:spcAft>
                <a:spcPts val="0"/>
              </a:spcAft>
              <a:buNone/>
            </a:pPr>
            <a:r>
              <a:rPr lang="no"/>
              <a:t>Våken og puster normalt</a:t>
            </a:r>
            <a:endParaRPr/>
          </a:p>
          <a:p>
            <a:pPr indent="0" lvl="0" marL="0" rtl="0" algn="l">
              <a:spcBef>
                <a:spcPts val="1200"/>
              </a:spcBef>
              <a:spcAft>
                <a:spcPts val="1200"/>
              </a:spcAft>
              <a:buNone/>
            </a:pPr>
            <a:r>
              <a:rPr lang="no"/>
              <a:t>Video: ser et vitalt barn som smiler, prater og leker. Går rundt på badet under videoen, og fremstår uanfektet. Mor får generelle råd og kan se det an hjemme. Tar selv rekontakt ved behov.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3"/>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Så lurer vi på om video…</a:t>
            </a:r>
            <a:endParaRPr/>
          </a:p>
        </p:txBody>
      </p:sp>
      <p:sp>
        <p:nvSpPr>
          <p:cNvPr id="127" name="Google Shape;127;p23"/>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no"/>
              <a:t>øker forventningen til innringer?</a:t>
            </a:r>
            <a:endParaRPr/>
          </a:p>
          <a:p>
            <a:pPr indent="-342900" lvl="0" marL="457200" rtl="0" algn="l">
              <a:spcBef>
                <a:spcPts val="0"/>
              </a:spcBef>
              <a:spcAft>
                <a:spcPts val="0"/>
              </a:spcAft>
              <a:buSzPts val="1800"/>
              <a:buChar char="●"/>
            </a:pPr>
            <a:r>
              <a:rPr lang="no"/>
              <a:t>økt krav til kompetanse hos operatør?</a:t>
            </a:r>
            <a:endParaRPr/>
          </a:p>
          <a:p>
            <a:pPr indent="-342900" lvl="0" marL="457200" rtl="0" algn="l">
              <a:spcBef>
                <a:spcPts val="0"/>
              </a:spcBef>
              <a:spcAft>
                <a:spcPts val="0"/>
              </a:spcAft>
              <a:buSzPts val="1800"/>
              <a:buChar char="●"/>
            </a:pPr>
            <a:r>
              <a:rPr lang="no"/>
              <a:t>er det trygt? Nok?</a:t>
            </a:r>
            <a:endParaRPr/>
          </a:p>
          <a:p>
            <a:pPr indent="-342900" lvl="0" marL="457200" rtl="0" algn="l">
              <a:spcBef>
                <a:spcPts val="0"/>
              </a:spcBef>
              <a:spcAft>
                <a:spcPts val="0"/>
              </a:spcAft>
              <a:buSzPts val="1800"/>
              <a:buChar char="●"/>
            </a:pPr>
            <a:r>
              <a:rPr lang="no"/>
              <a:t>forskning?</a:t>
            </a:r>
            <a:endParaRPr/>
          </a:p>
          <a:p>
            <a:pPr indent="0" lvl="0" marL="0" rtl="0" algn="l">
              <a:spcBef>
                <a:spcPts val="1200"/>
              </a:spcBef>
              <a:spcAft>
                <a:spcPts val="0"/>
              </a:spcAft>
              <a:buNone/>
            </a:pPr>
            <a:r>
              <a:t/>
            </a:r>
            <a:endParaRPr sz="1100" u="sng">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Konklusjon etter 6 mnd med video på LVS</a:t>
            </a:r>
            <a:endParaRPr/>
          </a:p>
        </p:txBody>
      </p:sp>
      <p:sp>
        <p:nvSpPr>
          <p:cNvPr id="133" name="Google Shape;133;p2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no"/>
              <a:t>n</a:t>
            </a:r>
            <a:r>
              <a:rPr lang="no"/>
              <a:t>å er det sånn at innringere selv har begynt å be om “kan du ikke ta det på video, da?” </a:t>
            </a:r>
            <a:endParaRPr sz="1100">
              <a:solidFill>
                <a:srgbClr val="000000"/>
              </a:solidFill>
              <a:latin typeface="Arial"/>
              <a:ea typeface="Arial"/>
              <a:cs typeface="Arial"/>
              <a:sym typeface="Arial"/>
            </a:endParaRPr>
          </a:p>
          <a:p>
            <a:pPr indent="-342900" lvl="0" marL="457200" rtl="0" algn="l">
              <a:spcBef>
                <a:spcPts val="0"/>
              </a:spcBef>
              <a:spcAft>
                <a:spcPts val="0"/>
              </a:spcAft>
              <a:buSzPts val="1800"/>
              <a:buChar char="●"/>
            </a:pPr>
            <a:r>
              <a:rPr lang="no"/>
              <a:t>ved utgangen av 2021 bruker alle operatører videoløsningen</a:t>
            </a:r>
            <a:endParaRPr/>
          </a:p>
          <a:p>
            <a:pPr indent="-342900" lvl="0" marL="457200" rtl="0" algn="l">
              <a:spcBef>
                <a:spcPts val="0"/>
              </a:spcBef>
              <a:spcAft>
                <a:spcPts val="0"/>
              </a:spcAft>
              <a:buSzPts val="1800"/>
              <a:buChar char="●"/>
            </a:pPr>
            <a:r>
              <a:rPr lang="no"/>
              <a:t>er det beslutningsverktøyet de ansatte har skrytt mest av, og som de virkelig har omfavnet. </a:t>
            </a:r>
            <a:endParaRPr/>
          </a:p>
          <a:p>
            <a:pPr indent="-342900" lvl="0" marL="457200" rtl="0" algn="l">
              <a:spcBef>
                <a:spcPts val="0"/>
              </a:spcBef>
              <a:spcAft>
                <a:spcPts val="0"/>
              </a:spcAft>
              <a:buSzPts val="1800"/>
              <a:buChar char="●"/>
            </a:pPr>
            <a:r>
              <a:rPr lang="no"/>
              <a:t>vi har lært at vi skal be innringer kle på seg før vi kobler opp video</a:t>
            </a:r>
            <a:endParaRPr/>
          </a:p>
          <a:p>
            <a:pPr indent="0" lvl="0" marL="457200" rtl="0" algn="l">
              <a:spcBef>
                <a:spcPts val="0"/>
              </a:spcBef>
              <a:spcAft>
                <a:spcPts val="0"/>
              </a:spcAft>
              <a:buNone/>
            </a:pPr>
            <a:r>
              <a:t/>
            </a:r>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Trondheim interkommunale legevakt</a:t>
            </a:r>
            <a:endParaRPr/>
          </a:p>
        </p:txBody>
      </p:sp>
      <p:sp>
        <p:nvSpPr>
          <p:cNvPr id="73" name="Google Shape;73;p1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no"/>
              <a:t>interkommunal legevaktsentral (LVS) for Trondheim, Malvik, Melhus og Midtre Gauldal (ca 245 000 innbyggere)</a:t>
            </a:r>
            <a:endParaRPr/>
          </a:p>
          <a:p>
            <a:pPr indent="-342900" lvl="0" marL="457200" rtl="0" algn="l">
              <a:spcBef>
                <a:spcPts val="0"/>
              </a:spcBef>
              <a:spcAft>
                <a:spcPts val="0"/>
              </a:spcAft>
              <a:buSzPts val="1800"/>
              <a:buChar char="●"/>
            </a:pPr>
            <a:r>
              <a:rPr lang="no"/>
              <a:t>døgnbemannet av sykepleiere</a:t>
            </a:r>
            <a:endParaRPr/>
          </a:p>
          <a:p>
            <a:pPr indent="-342900" lvl="0" marL="457200" rtl="0" algn="l">
              <a:spcBef>
                <a:spcPts val="0"/>
              </a:spcBef>
              <a:spcAft>
                <a:spcPts val="0"/>
              </a:spcAft>
              <a:buSzPts val="1800"/>
              <a:buChar char="●"/>
            </a:pPr>
            <a:r>
              <a:rPr lang="no"/>
              <a:t>6 operatørplasser</a:t>
            </a:r>
            <a:endParaRPr/>
          </a:p>
          <a:p>
            <a:pPr indent="-342900" lvl="0" marL="457200" rtl="0" algn="l">
              <a:spcBef>
                <a:spcPts val="0"/>
              </a:spcBef>
              <a:spcAft>
                <a:spcPts val="0"/>
              </a:spcAft>
              <a:buSzPts val="1800"/>
              <a:buChar char="●"/>
            </a:pPr>
            <a:r>
              <a:rPr lang="no"/>
              <a:t>14 200 henvendelser pr mnd i snitt (2021)</a:t>
            </a:r>
            <a:endParaRPr/>
          </a:p>
          <a:p>
            <a:pPr indent="-342900" lvl="0" marL="457200" rtl="0" algn="l">
              <a:spcBef>
                <a:spcPts val="0"/>
              </a:spcBef>
              <a:spcAft>
                <a:spcPts val="0"/>
              </a:spcAft>
              <a:buSzPts val="1800"/>
              <a:buChar char="●"/>
            </a:pPr>
            <a:r>
              <a:rPr lang="no"/>
              <a:t>ca 120 </a:t>
            </a:r>
            <a:r>
              <a:rPr lang="no"/>
              <a:t>legevaktpersonell</a:t>
            </a:r>
            <a:r>
              <a:rPr lang="no"/>
              <a:t>, hvor 45 spl har LVS-kompetanse</a:t>
            </a:r>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Beslutningsstøtte </a:t>
            </a:r>
            <a:endParaRPr/>
          </a:p>
        </p:txBody>
      </p:sp>
      <p:sp>
        <p:nvSpPr>
          <p:cNvPr id="79" name="Google Shape;79;p15"/>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no"/>
              <a:t>NIMN integrert i TransMed</a:t>
            </a:r>
            <a:endParaRPr/>
          </a:p>
          <a:p>
            <a:pPr indent="-342900" lvl="0" marL="457200" rtl="0" algn="l">
              <a:spcBef>
                <a:spcPts val="0"/>
              </a:spcBef>
              <a:spcAft>
                <a:spcPts val="0"/>
              </a:spcAft>
              <a:buSzPts val="1800"/>
              <a:buChar char="●"/>
            </a:pPr>
            <a:r>
              <a:rPr lang="no"/>
              <a:t>legevaktsindeks</a:t>
            </a:r>
            <a:endParaRPr/>
          </a:p>
          <a:p>
            <a:pPr indent="-342900" lvl="0" marL="457200" rtl="0" algn="l">
              <a:spcBef>
                <a:spcPts val="0"/>
              </a:spcBef>
              <a:spcAft>
                <a:spcPts val="0"/>
              </a:spcAft>
              <a:buSzPts val="1800"/>
              <a:buChar char="●"/>
            </a:pPr>
            <a:r>
              <a:rPr lang="no"/>
              <a:t>innførte</a:t>
            </a:r>
            <a:r>
              <a:rPr lang="no"/>
              <a:t> videoløsning utviklet av SNLA i uke 23/2021, altså rett før sommerferien. Den verste tiden å innføre noe nytt…. hos en allerede sliten stab… </a:t>
            </a:r>
            <a:endParaRPr/>
          </a:p>
          <a:p>
            <a:pPr indent="0" lvl="0" marL="457200" rtl="0" algn="l">
              <a:spcBef>
                <a:spcPts val="0"/>
              </a:spcBef>
              <a:spcAft>
                <a:spcPts val="0"/>
              </a:spcAft>
              <a:buNone/>
            </a:pPr>
            <a:r>
              <a:t/>
            </a:r>
            <a:endParaRPr/>
          </a:p>
          <a:p>
            <a:pPr indent="0" lvl="0" marL="0" rtl="0" algn="l">
              <a:spcBef>
                <a:spcPts val="0"/>
              </a:spcBef>
              <a:spcAft>
                <a:spcPts val="0"/>
              </a:spcAft>
              <a:buNone/>
            </a:pPr>
            <a:r>
              <a:t/>
            </a:r>
            <a:endParaRPr/>
          </a:p>
          <a:p>
            <a:pPr indent="0" lvl="0" marL="457200" rtl="0" algn="l">
              <a:spcBef>
                <a:spcPts val="0"/>
              </a:spcBef>
              <a:spcAft>
                <a:spcPts val="0"/>
              </a:spcAft>
              <a:buNone/>
            </a:pPr>
            <a:r>
              <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Suksessfaktorer</a:t>
            </a:r>
            <a:endParaRPr/>
          </a:p>
        </p:txBody>
      </p:sp>
      <p:sp>
        <p:nvSpPr>
          <p:cNvPr id="85" name="Google Shape;85;p16"/>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no"/>
              <a:t>frivillig bruk</a:t>
            </a:r>
            <a:endParaRPr/>
          </a:p>
          <a:p>
            <a:pPr indent="-342900" lvl="0" marL="457200" rtl="0" algn="l">
              <a:spcBef>
                <a:spcPts val="0"/>
              </a:spcBef>
              <a:spcAft>
                <a:spcPts val="0"/>
              </a:spcAft>
              <a:buSzPts val="1800"/>
              <a:buChar char="●"/>
            </a:pPr>
            <a:r>
              <a:rPr lang="no"/>
              <a:t>enkelt å logge på for operatør</a:t>
            </a:r>
            <a:endParaRPr/>
          </a:p>
          <a:p>
            <a:pPr indent="-342900" lvl="0" marL="457200" rtl="0" algn="l">
              <a:spcBef>
                <a:spcPts val="0"/>
              </a:spcBef>
              <a:spcAft>
                <a:spcPts val="0"/>
              </a:spcAft>
              <a:buSzPts val="1800"/>
              <a:buChar char="●"/>
            </a:pPr>
            <a:r>
              <a:rPr lang="no"/>
              <a:t>enveis-video </a:t>
            </a:r>
            <a:endParaRPr/>
          </a:p>
          <a:p>
            <a:pPr indent="-342900" lvl="0" marL="457200" rtl="0" algn="l">
              <a:spcBef>
                <a:spcPts val="0"/>
              </a:spcBef>
              <a:spcAft>
                <a:spcPts val="0"/>
              </a:spcAft>
              <a:buSzPts val="1800"/>
              <a:buChar char="●"/>
            </a:pPr>
            <a:r>
              <a:rPr lang="no"/>
              <a:t>operatør bestemmer selv om, og når, de vil bruke video</a:t>
            </a:r>
            <a:endParaRPr/>
          </a:p>
          <a:p>
            <a:pPr indent="-342900" lvl="0" marL="457200" rtl="0" algn="l">
              <a:spcBef>
                <a:spcPts val="0"/>
              </a:spcBef>
              <a:spcAft>
                <a:spcPts val="0"/>
              </a:spcAft>
              <a:buSzPts val="1800"/>
              <a:buChar char="●"/>
            </a:pPr>
            <a:r>
              <a:rPr lang="no"/>
              <a:t>enkelt for innringer å koble opp, uavhengig av alder</a:t>
            </a:r>
            <a:endParaRPr/>
          </a:p>
          <a:p>
            <a:pPr indent="0" lvl="0" marL="0" rtl="0" algn="l">
              <a:spcBef>
                <a:spcPts val="1200"/>
              </a:spcBef>
              <a:spcAft>
                <a:spcPts val="0"/>
              </a:spcAft>
              <a:buNone/>
            </a:pPr>
            <a:r>
              <a:t/>
            </a:r>
            <a:endParaRPr/>
          </a:p>
          <a:p>
            <a:pPr indent="0" lvl="0" marL="0" rtl="0" algn="l">
              <a:spcBef>
                <a:spcPts val="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Når bruker vi video?</a:t>
            </a:r>
            <a:endParaRPr/>
          </a:p>
        </p:txBody>
      </p:sp>
      <p:sp>
        <p:nvSpPr>
          <p:cNvPr id="91" name="Google Shape;91;p17"/>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a:t>Vi bruker videoløsningen til det meste som vi tenker kan avklares kjapt og enkelt, og som ikke forsinker pasienten i kontakt med helse</a:t>
            </a:r>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lang="no" sz="1100">
                <a:solidFill>
                  <a:srgbClr val="000000"/>
                </a:solidFill>
                <a:latin typeface="Arial"/>
                <a:ea typeface="Arial"/>
                <a:cs typeface="Arial"/>
                <a:sym typeface="Arial"/>
              </a:rPr>
              <a:t>syke barn og eldre</a:t>
            </a:r>
            <a:endParaRPr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lang="no" sz="1100">
                <a:solidFill>
                  <a:srgbClr val="000000"/>
                </a:solidFill>
                <a:latin typeface="Arial"/>
                <a:ea typeface="Arial"/>
                <a:cs typeface="Arial"/>
                <a:sym typeface="Arial"/>
              </a:rPr>
              <a:t>hudstatus og ulike utslett </a:t>
            </a:r>
            <a:endParaRPr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lang="no" sz="1100">
                <a:solidFill>
                  <a:srgbClr val="000000"/>
                </a:solidFill>
                <a:latin typeface="Arial"/>
                <a:ea typeface="Arial"/>
                <a:cs typeface="Arial"/>
                <a:sym typeface="Arial"/>
              </a:rPr>
              <a:t>vi ser på skader; er det feilstillinger? nedsatt funksjon?</a:t>
            </a:r>
            <a:endParaRPr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lang="no" sz="1100">
                <a:solidFill>
                  <a:srgbClr val="000000"/>
                </a:solidFill>
                <a:latin typeface="Arial"/>
                <a:ea typeface="Arial"/>
                <a:cs typeface="Arial"/>
                <a:sym typeface="Arial"/>
              </a:rPr>
              <a:t>ulike kutt; kan det avklares over video eller må det ned på LV? </a:t>
            </a:r>
            <a:endParaRPr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lang="no" sz="1100">
                <a:solidFill>
                  <a:srgbClr val="000000"/>
                </a:solidFill>
                <a:latin typeface="Arial"/>
                <a:ea typeface="Arial"/>
                <a:cs typeface="Arial"/>
                <a:sym typeface="Arial"/>
              </a:rPr>
              <a:t>små brannskader; kan det avklares over video eller må det ned på LV? </a:t>
            </a:r>
            <a:endParaRPr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lang="no" sz="1100">
                <a:solidFill>
                  <a:srgbClr val="000000"/>
                </a:solidFill>
                <a:latin typeface="Arial"/>
                <a:ea typeface="Arial"/>
                <a:cs typeface="Arial"/>
                <a:sym typeface="Arial"/>
              </a:rPr>
              <a:t>insektstikk/flåttbitt</a:t>
            </a:r>
            <a:endParaRPr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lang="no" sz="1100">
                <a:solidFill>
                  <a:srgbClr val="000000"/>
                </a:solidFill>
                <a:latin typeface="Arial"/>
                <a:ea typeface="Arial"/>
                <a:cs typeface="Arial"/>
                <a:sym typeface="Arial"/>
              </a:rPr>
              <a:t>røde øyne</a:t>
            </a:r>
            <a:endParaRPr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lang="no" sz="1100">
                <a:solidFill>
                  <a:srgbClr val="000000"/>
                </a:solidFill>
                <a:latin typeface="Arial"/>
                <a:ea typeface="Arial"/>
                <a:cs typeface="Arial"/>
                <a:sym typeface="Arial"/>
              </a:rPr>
              <a:t>sårskader/infeksjonstegn?</a:t>
            </a:r>
            <a:endParaRPr/>
          </a:p>
          <a:p>
            <a:pPr indent="0" lvl="0" marL="0" rtl="0" algn="l">
              <a:spcBef>
                <a:spcPts val="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Erfaringer så langt</a:t>
            </a:r>
            <a:endParaRPr/>
          </a:p>
        </p:txBody>
      </p:sp>
      <p:sp>
        <p:nvSpPr>
          <p:cNvPr id="97" name="Google Shape;97;p18"/>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no"/>
              <a:t>samtaletid oppleves kortere</a:t>
            </a:r>
            <a:endParaRPr/>
          </a:p>
          <a:p>
            <a:pPr indent="-342900" lvl="0" marL="457200" rtl="0" algn="l">
              <a:spcBef>
                <a:spcPts val="0"/>
              </a:spcBef>
              <a:spcAft>
                <a:spcPts val="0"/>
              </a:spcAft>
              <a:buSzPts val="1800"/>
              <a:buChar char="●"/>
            </a:pPr>
            <a:r>
              <a:rPr lang="no"/>
              <a:t>færre spørsmål; man får “svaret” på video</a:t>
            </a:r>
            <a:endParaRPr/>
          </a:p>
          <a:p>
            <a:pPr indent="-342900" lvl="0" marL="457200" rtl="0" algn="l">
              <a:spcBef>
                <a:spcPts val="0"/>
              </a:spcBef>
              <a:spcAft>
                <a:spcPts val="0"/>
              </a:spcAft>
              <a:buSzPts val="1800"/>
              <a:buChar char="●"/>
            </a:pPr>
            <a:r>
              <a:rPr lang="no"/>
              <a:t>trygghet for innringer</a:t>
            </a:r>
            <a:endParaRPr/>
          </a:p>
          <a:p>
            <a:pPr indent="-342900" lvl="0" marL="457200" rtl="0" algn="l">
              <a:spcBef>
                <a:spcPts val="0"/>
              </a:spcBef>
              <a:spcAft>
                <a:spcPts val="0"/>
              </a:spcAft>
              <a:buSzPts val="1800"/>
              <a:buChar char="●"/>
            </a:pPr>
            <a:r>
              <a:rPr lang="no"/>
              <a:t>s</a:t>
            </a:r>
            <a:r>
              <a:rPr lang="no"/>
              <a:t>upert å kunne se på/dele video med kollega ved behov</a:t>
            </a:r>
            <a:endParaRPr/>
          </a:p>
          <a:p>
            <a:pPr indent="-342900" lvl="0" marL="457200" rtl="0" algn="l">
              <a:spcBef>
                <a:spcPts val="0"/>
              </a:spcBef>
              <a:spcAft>
                <a:spcPts val="0"/>
              </a:spcAft>
              <a:buSzPts val="1800"/>
              <a:buChar char="●"/>
            </a:pPr>
            <a:r>
              <a:rPr lang="no"/>
              <a:t>f</a:t>
            </a:r>
            <a:r>
              <a:rPr lang="no"/>
              <a:t>ordrer at spl har god klinisk kompetanse</a:t>
            </a:r>
            <a:endParaRPr/>
          </a:p>
          <a:p>
            <a:pPr indent="-342900" lvl="0" marL="457200" rtl="0" algn="l">
              <a:spcBef>
                <a:spcPts val="0"/>
              </a:spcBef>
              <a:spcAft>
                <a:spcPts val="0"/>
              </a:spcAft>
              <a:buSzPts val="1800"/>
              <a:buChar char="●"/>
            </a:pPr>
            <a:r>
              <a:rPr lang="no"/>
              <a:t>lite tekniske feil; kobles stort sett opp</a:t>
            </a:r>
            <a:endParaRPr/>
          </a:p>
          <a:p>
            <a:pPr indent="0" lvl="0" marL="45720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erfaringer forts.</a:t>
            </a:r>
            <a:endParaRPr/>
          </a:p>
        </p:txBody>
      </p:sp>
      <p:sp>
        <p:nvSpPr>
          <p:cNvPr id="103" name="Google Shape;103;p19"/>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342900" lvl="0" marL="457200" rtl="0" algn="l">
              <a:spcBef>
                <a:spcPts val="0"/>
              </a:spcBef>
              <a:spcAft>
                <a:spcPts val="0"/>
              </a:spcAft>
              <a:buSzPts val="1800"/>
              <a:buChar char="●"/>
            </a:pPr>
            <a:r>
              <a:rPr lang="no"/>
              <a:t>grønn triage</a:t>
            </a:r>
            <a:endParaRPr/>
          </a:p>
          <a:p>
            <a:pPr indent="-342900" lvl="0" marL="457200" rtl="0" algn="l">
              <a:spcBef>
                <a:spcPts val="0"/>
              </a:spcBef>
              <a:spcAft>
                <a:spcPts val="0"/>
              </a:spcAft>
              <a:buSzPts val="1800"/>
              <a:buChar char="●"/>
            </a:pPr>
            <a:r>
              <a:rPr lang="no"/>
              <a:t>avsluttes ofte på telefon</a:t>
            </a:r>
            <a:endParaRPr/>
          </a:p>
          <a:p>
            <a:pPr indent="-342900" lvl="0" marL="457200" rtl="0" algn="l">
              <a:spcBef>
                <a:spcPts val="0"/>
              </a:spcBef>
              <a:spcAft>
                <a:spcPts val="0"/>
              </a:spcAft>
              <a:buSzPts val="1800"/>
              <a:buChar char="●"/>
            </a:pPr>
            <a:r>
              <a:rPr lang="no"/>
              <a:t>unngår oppmøte på legevakt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0"/>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Case</a:t>
            </a:r>
            <a:endParaRPr/>
          </a:p>
        </p:txBody>
      </p:sp>
      <p:sp>
        <p:nvSpPr>
          <p:cNvPr id="109" name="Google Shape;109;p20"/>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no"/>
              <a:t>to eksempler på bruk av video på legevakt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Sårskade</a:t>
            </a:r>
            <a:endParaRPr/>
          </a:p>
        </p:txBody>
      </p:sp>
      <p:sp>
        <p:nvSpPr>
          <p:cNvPr id="115" name="Google Shape;115;p21"/>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a:t>Barn har falt mot en bordkant og fått et lite sår i hodet. </a:t>
            </a:r>
            <a:endParaRPr/>
          </a:p>
          <a:p>
            <a:pPr indent="0" lvl="0" marL="0" rtl="0" algn="l">
              <a:spcBef>
                <a:spcPts val="1200"/>
              </a:spcBef>
              <a:spcAft>
                <a:spcPts val="0"/>
              </a:spcAft>
              <a:buNone/>
            </a:pPr>
            <a:r>
              <a:rPr lang="no"/>
              <a:t>Video: ser et sår på ca 2 cm som spriker noe. Litt uklart å vurdere pga hår og blod i bildet.</a:t>
            </a:r>
            <a:endParaRPr/>
          </a:p>
          <a:p>
            <a:pPr indent="0" lvl="0" marL="0" rtl="0" algn="l">
              <a:spcBef>
                <a:spcPts val="1200"/>
              </a:spcBef>
              <a:spcAft>
                <a:spcPts val="0"/>
              </a:spcAft>
              <a:buNone/>
            </a:pPr>
            <a:r>
              <a:rPr lang="no"/>
              <a:t>Oppmøte på LV: lite kutt i hodet på ca 2 cm som blir flettet av spl.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573198B1DB5384EAD1693A75E5B781D" ma:contentTypeVersion="15" ma:contentTypeDescription="Opprett et nytt dokument." ma:contentTypeScope="" ma:versionID="5ed5671cda2cb46f2a445bf49aa30948">
  <xsd:schema xmlns:xsd="http://www.w3.org/2001/XMLSchema" xmlns:xs="http://www.w3.org/2001/XMLSchema" xmlns:p="http://schemas.microsoft.com/office/2006/metadata/properties" xmlns:ns1="http://schemas.microsoft.com/sharepoint/v3" xmlns:ns2="da90fb1e-9177-4a23-a31f-b8eee991303f" targetNamespace="http://schemas.microsoft.com/office/2006/metadata/properties" ma:root="true" ma:fieldsID="eefa0b50cb10af86d861aa25a58566a3" ns1:_="" ns2:_="">
    <xsd:import namespace="http://schemas.microsoft.com/sharepoint/v3"/>
    <xsd:import namespace="da90fb1e-9177-4a23-a31f-b8eee991303f"/>
    <xsd:element name="properties">
      <xsd:complexType>
        <xsd:sequence>
          <xsd:element name="documentManagement">
            <xsd:complexType>
              <xsd:all>
                <xsd:element ref="ns2:TaxKeywordTaxHTField" minOccurs="0"/>
                <xsd:element ref="ns2:TaxCatchAll" minOccurs="0"/>
                <xsd:element ref="ns2:TaxCatchAllLabel" minOccurs="0"/>
                <xsd:element ref="ns2:FNSPRollUpIngress"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Planlagt startdato" ma:description="Planlagt startdato er en områdekolonne som opprettes av publiseringsfunksjonen. Den brukes til å angi dato og klokkeslett for når denne siden vises for første gang for besøkende på området." ma:hidden="true" ma:internalName="PublishingStartDate">
      <xsd:simpleType>
        <xsd:restriction base="dms:Unknown"/>
      </xsd:simpleType>
    </xsd:element>
    <xsd:element name="PublishingExpirationDate" ma:index="14" nillable="true" ma:displayName="Planlagt utløpsdato" ma:description="Planlagt sluttdato er en områdekolonne som opprettes av publiseringsfunksjonen. Den brukes til å angi dato og klokkeslett for når denne siden ikke lenger vises for besøkende på området."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a90fb1e-9177-4a23-a31f-b8eee991303f"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Nøkkelord" ma:default="" ma:fieldId="{23f27201-bee3-471e-b2e7-b64fd8b7ca38}" ma:taxonomyMulti="true" ma:sspId="d0f0af97-1df2-4d6b-9e49-08feee2b9522"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description="" ma:hidden="true" ma:list="{3a32f64b-c13c-4341-a027-bd1c2b2ea868}" ma:internalName="TaxCatchAll" ma:showField="CatchAllData" ma:web="da90fb1e-9177-4a23-a31f-b8eee991303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3a32f64b-c13c-4341-a027-bd1c2b2ea868}" ma:internalName="TaxCatchAllLabel" ma:readOnly="true" ma:showField="CatchAllDataLabel" ma:web="da90fb1e-9177-4a23-a31f-b8eee991303f">
      <xsd:complexType>
        <xsd:complexContent>
          <xsd:extension base="dms:MultiChoiceLookup">
            <xsd:sequence>
              <xsd:element name="Value" type="dms:Lookup" maxOccurs="unbounded" minOccurs="0" nillable="true"/>
            </xsd:sequence>
          </xsd:extension>
        </xsd:complexContent>
      </xsd:complexType>
    </xsd:element>
    <xsd:element name="FNSPRollUpIngress" ma:index="12" nillable="true" ma:displayName="Utlistingsingress" ma:default="" ma:description="Teksten vises i oversikter og utlistinger" ma:internalName="FNSPRollUpIngres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NSPRollUpIngress xmlns="da90fb1e-9177-4a23-a31f-b8eee991303f" xsi:nil="true"/>
    <TaxKeywordTaxHTField xmlns="da90fb1e-9177-4a23-a31f-b8eee991303f">
      <Terms xmlns="http://schemas.microsoft.com/office/infopath/2007/PartnerControls"/>
    </TaxKeywordTaxHTField>
    <PublishingExpirationDate xmlns="http://schemas.microsoft.com/sharepoint/v3" xsi:nil="true"/>
    <PublishingStartDate xmlns="http://schemas.microsoft.com/sharepoint/v3" xsi:nil="true"/>
    <TaxCatchAll xmlns="da90fb1e-9177-4a23-a31f-b8eee991303f"/>
  </documentManagement>
</p:properties>
</file>

<file path=customXml/itemProps1.xml><?xml version="1.0" encoding="utf-8"?>
<ds:datastoreItem xmlns:ds="http://schemas.openxmlformats.org/officeDocument/2006/customXml" ds:itemID="{3F9F969E-1FCE-49BE-A07B-EF09D4E60FA2}"/>
</file>

<file path=customXml/itemProps2.xml><?xml version="1.0" encoding="utf-8"?>
<ds:datastoreItem xmlns:ds="http://schemas.openxmlformats.org/officeDocument/2006/customXml" ds:itemID="{A31C1844-8633-49D7-9A9F-872CD75D19C5}"/>
</file>

<file path=customXml/itemProps3.xml><?xml version="1.0" encoding="utf-8"?>
<ds:datastoreItem xmlns:ds="http://schemas.openxmlformats.org/officeDocument/2006/customXml" ds:itemID="{879A9A4F-DC2C-444F-8872-6FDE48E27FE7}"/>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keywords>_£Bilde</cp:keyword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0x010100B573198B1DB5384EAD1693A75E5B781D</vt:lpwstr>
  </property>
</Properties>
</file>